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10"/>
  </p:notesMasterIdLst>
  <p:sldIdLst>
    <p:sldId id="256" r:id="rId2"/>
    <p:sldId id="263" r:id="rId3"/>
    <p:sldId id="264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2B037-AEEB-4754-8C05-296B0D6F55EA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72924-D8C7-4DE7-9DCA-65F44A6317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26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A72924-D8C7-4DE7-9DCA-65F44A6317C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8134672" cy="302433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ПАМЯТКА 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для работающих членов профсоюзов об оказании медицинской помощи 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по полису обязательного медицинского страхования (ОМС)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4082296"/>
            <a:ext cx="8208912" cy="1938992"/>
          </a:xfrm>
          <a:prstGeom prst="rect">
            <a:avLst/>
          </a:prstGeom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За помощью в отстаивании Ваших прав ОБРАЩАЙТЕСЬ в профсоюзную организацию!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3600" b="1" dirty="0" smtClean="0"/>
              <a:t>Статья 41 </a:t>
            </a:r>
            <a:br>
              <a:rPr lang="ru-RU" sz="3600" b="1" dirty="0" smtClean="0"/>
            </a:br>
            <a:r>
              <a:rPr lang="ru-RU" sz="3600" b="1" dirty="0" smtClean="0"/>
              <a:t>Конституции Российской Федерации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2699792" y="2132856"/>
            <a:ext cx="597666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«Каждый имеет право на охрану здоровья </a:t>
            </a:r>
            <a:br>
              <a:rPr lang="ru-RU" sz="2400" b="1" dirty="0" smtClean="0"/>
            </a:br>
            <a:r>
              <a:rPr lang="ru-RU" sz="2400" b="1" dirty="0" smtClean="0"/>
              <a:t>и медицинскую помощь».</a:t>
            </a:r>
            <a:endParaRPr lang="ru-RU" dirty="0"/>
          </a:p>
        </p:txBody>
      </p:sp>
      <p:pic>
        <p:nvPicPr>
          <p:cNvPr id="7172" name="Picture 4" descr="Книга: &quot;Конституция Российской Федерации. Гимн Российской Федерации&quot;.  Купить книгу, читать рецензии | ISBN 978-5-4374-1655-6 | Лабирин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1512168" cy="2249508"/>
          </a:xfrm>
          <a:prstGeom prst="rect">
            <a:avLst/>
          </a:prstGeom>
          <a:noFill/>
        </p:spPr>
      </p:pic>
      <p:sp>
        <p:nvSpPr>
          <p:cNvPr id="29" name="Стрелка вправо 28"/>
          <p:cNvSpPr/>
          <p:nvPr/>
        </p:nvSpPr>
        <p:spPr>
          <a:xfrm>
            <a:off x="1979712" y="2348880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4221088"/>
            <a:ext cx="158417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медицинская </a:t>
            </a:r>
          </a:p>
          <a:p>
            <a:pPr algn="ctr"/>
            <a:r>
              <a:rPr lang="ru-RU" b="1" dirty="0" smtClean="0"/>
              <a:t>помощь в:</a:t>
            </a:r>
            <a:endParaRPr lang="ru-RU" b="1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2051720" y="3933056"/>
            <a:ext cx="648072" cy="28803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051720" y="4509120"/>
            <a:ext cx="64807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051720" y="4869160"/>
            <a:ext cx="648072" cy="36004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2699792" y="3573016"/>
            <a:ext cx="3602653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ru-RU" dirty="0" smtClean="0"/>
              <a:t>государственных медучреждениях</a:t>
            </a:r>
            <a:endParaRPr lang="ru-RU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699792" y="4221088"/>
            <a:ext cx="360040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муниципальных медучреждениях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699792" y="4797152"/>
            <a:ext cx="36004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других медучреждениях, </a:t>
            </a:r>
          </a:p>
          <a:p>
            <a:pPr algn="ctr"/>
            <a:r>
              <a:rPr lang="ru-RU" dirty="0" smtClean="0"/>
              <a:t>осуществляющих деятельность </a:t>
            </a:r>
          </a:p>
          <a:p>
            <a:pPr algn="ctr"/>
            <a:r>
              <a:rPr lang="ru-RU" dirty="0" smtClean="0"/>
              <a:t>в системе ОМС</a:t>
            </a:r>
            <a:endParaRPr lang="ru-RU" dirty="0"/>
          </a:p>
        </p:txBody>
      </p:sp>
      <p:sp>
        <p:nvSpPr>
          <p:cNvPr id="31" name="Правая фигурная скобка 30"/>
          <p:cNvSpPr/>
          <p:nvPr/>
        </p:nvSpPr>
        <p:spPr>
          <a:xfrm>
            <a:off x="6372200" y="3573016"/>
            <a:ext cx="432048" cy="2232248"/>
          </a:xfrm>
          <a:prstGeom prst="rightBrace">
            <a:avLst/>
          </a:prstGeom>
          <a:ln>
            <a:solidFill>
              <a:schemeClr val="tx1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76256" y="3645024"/>
            <a:ext cx="2016224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ru-RU" b="1" dirty="0" smtClean="0"/>
              <a:t>оказывается</a:t>
            </a:r>
          </a:p>
          <a:p>
            <a:pPr algn="ctr"/>
            <a:r>
              <a:rPr lang="ru-RU" b="1" dirty="0" smtClean="0"/>
              <a:t>БЕСПЛАТНО</a:t>
            </a:r>
            <a:br>
              <a:rPr lang="ru-RU" b="1" dirty="0" smtClean="0"/>
            </a:br>
            <a:r>
              <a:rPr lang="ru-RU" b="1" dirty="0" smtClean="0"/>
              <a:t>в рамках программы ОМС </a:t>
            </a:r>
          </a:p>
          <a:p>
            <a:pPr algn="ctr"/>
            <a:r>
              <a:rPr lang="ru-RU" b="1" dirty="0" smtClean="0"/>
              <a:t>и территориальных программ</a:t>
            </a:r>
            <a:endParaRPr lang="ru-RU" b="1" dirty="0"/>
          </a:p>
        </p:txBody>
      </p:sp>
      <p:pic>
        <p:nvPicPr>
          <p:cNvPr id="7171" name="Picture 3" descr="C:\Users\A.R.Bocharova\Desktop\—Pngtree—hospital building vector illustration in_597940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301208"/>
            <a:ext cx="2088232" cy="2088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264696" cy="1143000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3600" b="1" dirty="0" smtClean="0"/>
              <a:t>Оказание медицинской </a:t>
            </a:r>
            <a:br>
              <a:rPr lang="ru-RU" sz="3600" b="1" dirty="0" smtClean="0"/>
            </a:br>
            <a:r>
              <a:rPr lang="ru-RU" sz="3600" b="1" dirty="0" smtClean="0"/>
              <a:t>помощи в рамках ОМС 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556792"/>
            <a:ext cx="8208912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Всем наемным работникам медицинская помощь в рамках ОМС оказывается </a:t>
            </a:r>
            <a:br>
              <a:rPr lang="ru-RU" b="1" dirty="0" smtClean="0"/>
            </a:br>
            <a:r>
              <a:rPr lang="ru-RU" b="1" dirty="0" smtClean="0"/>
              <a:t>за счет страховых взносов, которые ежемесячно отчисляются из фонда оплаты труда в Фонд обязательного медицинского страхования.</a:t>
            </a:r>
            <a:endParaRPr lang="ru-RU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pic>
        <p:nvPicPr>
          <p:cNvPr id="6146" name="Picture 2" descr="Информ-досье«Полис ОМС и его возможности» 2022, Корочанский район — дата и  место проведения, программа мероприятия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17032"/>
            <a:ext cx="3681612" cy="2448272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467544" y="2780928"/>
            <a:ext cx="187220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588" lvl="0" indent="-1588" algn="ctr">
              <a:spcBef>
                <a:spcPct val="20000"/>
              </a:spcBef>
            </a:pPr>
            <a:r>
              <a:rPr lang="ru-RU" sz="2400" i="1" dirty="0" smtClean="0">
                <a:solidFill>
                  <a:prstClr val="black"/>
                </a:solidFill>
              </a:rPr>
              <a:t>ФОТ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067943" y="2780928"/>
            <a:ext cx="1872208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588" lvl="0" indent="-1588" algn="ctr">
              <a:spcBef>
                <a:spcPct val="20000"/>
              </a:spcBef>
            </a:pPr>
            <a:r>
              <a:rPr lang="ru-RU" sz="2400" i="1" dirty="0" smtClean="0">
                <a:solidFill>
                  <a:prstClr val="black"/>
                </a:solidFill>
              </a:rPr>
              <a:t>ФОМС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2339751" y="2996952"/>
            <a:ext cx="1728192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339752" y="2564904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страховые взносы</a:t>
            </a:r>
            <a:endParaRPr lang="ru-RU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4860032" y="3933055"/>
            <a:ext cx="3816425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Застрахованному лицу </a:t>
            </a:r>
            <a:r>
              <a:rPr lang="ru-RU" b="1" dirty="0" smtClean="0"/>
              <a:t>полис ОМС выдается бесплатно</a:t>
            </a:r>
            <a:r>
              <a:rPr lang="ru-RU" dirty="0" smtClean="0"/>
              <a:t> </a:t>
            </a:r>
            <a:r>
              <a:rPr lang="ru-RU" b="1" dirty="0" smtClean="0"/>
              <a:t>и выступает гарантом в бесплатном медицинском обслуживании </a:t>
            </a:r>
            <a:br>
              <a:rPr lang="ru-RU" b="1" dirty="0" smtClean="0"/>
            </a:br>
            <a:r>
              <a:rPr lang="ru-RU" dirty="0" smtClean="0"/>
              <a:t>и имеет силу на всей территории Российской Федерации.</a:t>
            </a:r>
          </a:p>
          <a:p>
            <a:pPr algn="just"/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5940151" y="2996952"/>
            <a:ext cx="792088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732240" y="2564904"/>
            <a:ext cx="1944216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588" lvl="0" indent="-1588" algn="ctr">
              <a:spcBef>
                <a:spcPct val="20000"/>
              </a:spcBef>
            </a:pPr>
            <a:r>
              <a:rPr lang="ru-RU" sz="2400" i="1" dirty="0" smtClean="0">
                <a:solidFill>
                  <a:prstClr val="black"/>
                </a:solidFill>
              </a:rPr>
              <a:t>оказание медицинской помощи</a:t>
            </a:r>
          </a:p>
        </p:txBody>
      </p:sp>
      <p:sp>
        <p:nvSpPr>
          <p:cNvPr id="26" name="Стрелка вправо 25"/>
          <p:cNvSpPr/>
          <p:nvPr/>
        </p:nvSpPr>
        <p:spPr>
          <a:xfrm>
            <a:off x="4139952" y="4653136"/>
            <a:ext cx="72008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147" name="Picture 3" descr="C:\Users\A.R.Bocharova\Desktop\pngwing2.co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0"/>
            <a:ext cx="2123728" cy="1705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5" name="Заголовок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6573416" cy="1143000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3600" b="1" dirty="0" smtClean="0"/>
              <a:t>Права пациента в системе ОМС </a:t>
            </a:r>
            <a:endParaRPr lang="ru-RU" sz="3600" b="1" dirty="0"/>
          </a:p>
        </p:txBody>
      </p:sp>
      <p:pic>
        <p:nvPicPr>
          <p:cNvPr id="5123" name="Picture 3" descr="C:\Users\A.R.Bocharova\Desktop\pngwing1.co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0"/>
            <a:ext cx="2195736" cy="1756589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67544" y="1628800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>
                <a:solidFill>
                  <a:prstClr val="black"/>
                </a:solidFill>
              </a:rPr>
              <a:t>выбор врача, с учетом его согласия, и выбор медицинской организации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579420"/>
            <a:ext cx="8208912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/>
              <a:t>профилактика, диагностика, лечение, медицинская реабилитация в медицинских организациях </a:t>
            </a:r>
            <a:br>
              <a:rPr lang="ru-RU" sz="2400" dirty="0" smtClean="0"/>
            </a:br>
            <a:r>
              <a:rPr lang="ru-RU" sz="2400" dirty="0" smtClean="0"/>
              <a:t>в условиях, соответствующих санитарно-гигиеническим требованиям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4263479"/>
            <a:ext cx="8208912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получение консультаций врачей-специалистов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4830251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/>
              <a:t>получение информации о своих правах и состоянии своего здоровья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5766355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400" dirty="0" smtClean="0"/>
              <a:t>возмещение вреда, причиненного здоровью </a:t>
            </a:r>
            <a:br>
              <a:rPr lang="ru-RU" sz="2400" dirty="0" smtClean="0"/>
            </a:br>
            <a:r>
              <a:rPr lang="ru-RU" sz="2400" dirty="0" smtClean="0"/>
              <a:t>при оказании медицинской помощи</a:t>
            </a:r>
            <a:endParaRPr lang="ru-RU" sz="2400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107504" y="184482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  <p:sp>
        <p:nvSpPr>
          <p:cNvPr id="12" name="Стрелка вправо 11"/>
          <p:cNvSpPr/>
          <p:nvPr/>
        </p:nvSpPr>
        <p:spPr>
          <a:xfrm>
            <a:off x="107504" y="306896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  <p:sp>
        <p:nvSpPr>
          <p:cNvPr id="13" name="Стрелка вправо 12"/>
          <p:cNvSpPr/>
          <p:nvPr/>
        </p:nvSpPr>
        <p:spPr>
          <a:xfrm>
            <a:off x="107504" y="4293096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  <p:sp>
        <p:nvSpPr>
          <p:cNvPr id="14" name="Стрелка вправо 13"/>
          <p:cNvSpPr/>
          <p:nvPr/>
        </p:nvSpPr>
        <p:spPr>
          <a:xfrm>
            <a:off x="107504" y="508518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  <p:sp>
        <p:nvSpPr>
          <p:cNvPr id="15" name="Стрелка вправо 14"/>
          <p:cNvSpPr/>
          <p:nvPr/>
        </p:nvSpPr>
        <p:spPr>
          <a:xfrm>
            <a:off x="107504" y="6021288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95536" y="2348880"/>
            <a:ext cx="8280920" cy="14401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600325" algn="just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80920" cy="64807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Институт страховых представителей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614879"/>
            <a:ext cx="8280920" cy="16619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700" b="1" dirty="0" smtClean="0"/>
              <a:t>СТРАХОВОЙ ПРЕДСТАВИТЕЛЬ </a:t>
            </a:r>
            <a:r>
              <a:rPr lang="ru-RU" sz="1700" dirty="0" smtClean="0"/>
              <a:t>– сотрудник страховой медицинской организации (СМО), прошедший специальное обучение, обеспечивающий индивидуальное информационное сопровождение на всех этапах получения медицинской помощи, курирующий ход лечения и обеспечивающий экспертизу качества, </a:t>
            </a:r>
            <a:r>
              <a:rPr lang="ru-RU" sz="1700" b="1" dirty="0" smtClean="0"/>
              <a:t>защищающий права и законные интересы застрахованного на доступную и качественную медицинскую помощь.</a:t>
            </a:r>
            <a:endParaRPr lang="en-US" sz="1700" dirty="0" smtClean="0"/>
          </a:p>
        </p:txBody>
      </p:sp>
      <p:pic>
        <p:nvPicPr>
          <p:cNvPr id="4102" name="Picture 6" descr="C:\Users\Admin\Desktop\free-icon-customer-service-agent-867296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924944"/>
            <a:ext cx="864096" cy="864096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395536" y="2350621"/>
            <a:ext cx="3156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СТРАХОВОЙ ПРЕДСТАВИТЕЛЬ </a:t>
            </a:r>
          </a:p>
          <a:p>
            <a:pPr algn="ctr"/>
            <a:r>
              <a:rPr lang="ru-RU" b="1" dirty="0" smtClean="0"/>
              <a:t>1 УРОВНЯ</a:t>
            </a:r>
            <a:endParaRPr lang="ru-RU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95536" y="3861048"/>
            <a:ext cx="8280920" cy="13681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95536" y="5301208"/>
            <a:ext cx="8280920" cy="136815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395536" y="3862789"/>
            <a:ext cx="3156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СТРАХОВОЙ ПРЕДСТАВИТЕЛЬ </a:t>
            </a:r>
          </a:p>
          <a:p>
            <a:pPr algn="ctr"/>
            <a:r>
              <a:rPr lang="ru-RU" b="1" dirty="0" smtClean="0"/>
              <a:t>2 УРОВНЯ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95536" y="5302949"/>
            <a:ext cx="3156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СТРАХОВОЙ ПРЕДСТАВИТЕЛЬ </a:t>
            </a:r>
          </a:p>
          <a:p>
            <a:pPr algn="ctr"/>
            <a:r>
              <a:rPr lang="ru-RU" b="1" dirty="0" smtClean="0"/>
              <a:t>3 УРОВНЯ</a:t>
            </a:r>
            <a:endParaRPr lang="ru-RU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419872" y="2362235"/>
            <a:ext cx="52565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/>
            <a:r>
              <a:rPr lang="ru-RU" sz="1700" dirty="0" smtClean="0"/>
              <a:t>специалист </a:t>
            </a:r>
            <a:r>
              <a:rPr lang="ru-RU" sz="1700" dirty="0" err="1" smtClean="0"/>
              <a:t>контакт-центра</a:t>
            </a:r>
            <a:r>
              <a:rPr lang="ru-RU" sz="1700" dirty="0" smtClean="0"/>
              <a:t>, предоставляющий </a:t>
            </a:r>
            <a:br>
              <a:rPr lang="ru-RU" sz="1700" dirty="0" smtClean="0"/>
            </a:br>
            <a:r>
              <a:rPr lang="ru-RU" sz="1700" dirty="0" smtClean="0"/>
              <a:t>по устным обращениям граждан информацию </a:t>
            </a:r>
            <a:br>
              <a:rPr lang="ru-RU" sz="1700" dirty="0" smtClean="0"/>
            </a:br>
            <a:r>
              <a:rPr lang="ru-RU" sz="1700" dirty="0" smtClean="0"/>
              <a:t>по вопросам ОМС справочно-консультационного характера</a:t>
            </a:r>
            <a:endParaRPr lang="ru-RU" sz="1700" dirty="0"/>
          </a:p>
        </p:txBody>
      </p:sp>
      <p:sp>
        <p:nvSpPr>
          <p:cNvPr id="23" name="TextBox 22"/>
          <p:cNvSpPr txBox="1"/>
          <p:nvPr/>
        </p:nvSpPr>
        <p:spPr>
          <a:xfrm>
            <a:off x="3419872" y="3874403"/>
            <a:ext cx="52565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/>
            <a:r>
              <a:rPr lang="ru-RU" sz="1700" dirty="0" smtClean="0"/>
              <a:t>специалист, информирующий и сопровождающий застрахованных при оказании медицинской помощи, защищающий права и законные интересы в сфере ОМС</a:t>
            </a:r>
            <a:endParaRPr lang="ru-RU" sz="1700" dirty="0"/>
          </a:p>
        </p:txBody>
      </p:sp>
      <p:sp>
        <p:nvSpPr>
          <p:cNvPr id="24" name="TextBox 23"/>
          <p:cNvSpPr txBox="1"/>
          <p:nvPr/>
        </p:nvSpPr>
        <p:spPr>
          <a:xfrm>
            <a:off x="3419872" y="5314563"/>
            <a:ext cx="525658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algn="just"/>
            <a:r>
              <a:rPr lang="ru-RU" sz="1700" dirty="0" smtClean="0"/>
              <a:t>специалист-эксперт, отвечающий на письменные обращения застрахованных лиц, организующий экспертизу качества оказанной медицинской помощи и мотивирующий к лечению</a:t>
            </a:r>
            <a:endParaRPr lang="ru-RU" sz="1700" dirty="0"/>
          </a:p>
        </p:txBody>
      </p:sp>
      <p:pic>
        <p:nvPicPr>
          <p:cNvPr id="4103" name="Picture 7" descr="C:\Users\Admin\Downloads\free-icon-worker-300303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437112"/>
            <a:ext cx="792088" cy="792088"/>
          </a:xfrm>
          <a:prstGeom prst="rect">
            <a:avLst/>
          </a:prstGeom>
          <a:noFill/>
        </p:spPr>
      </p:pic>
      <p:pic>
        <p:nvPicPr>
          <p:cNvPr id="4105" name="Picture 9" descr="https://img2.freepng.ru/20180927/e/kisspng-web-2-blue-question-mark-4-icon-free-web-2-blue-5baca43e02def6.670607631538040894011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75" y="-2376487"/>
            <a:ext cx="576138" cy="332880"/>
          </a:xfrm>
          <a:prstGeom prst="rect">
            <a:avLst/>
          </a:prstGeom>
          <a:noFill/>
        </p:spPr>
      </p:pic>
      <p:pic>
        <p:nvPicPr>
          <p:cNvPr id="4109" name="Picture 13" descr="C:\Users\Admin\Downloads\free-icon-man-255280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7664" y="5877272"/>
            <a:ext cx="792088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pic>
        <p:nvPicPr>
          <p:cNvPr id="3" name="Picture 3" descr="http://www.rfoms.mari-el.ru/upload/menu_icons/sm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1428750" cy="1428750"/>
          </a:xfrm>
          <a:prstGeom prst="rect">
            <a:avLst/>
          </a:prstGeom>
          <a:noFill/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416824" cy="64807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Институт страховых представителей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1558533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Страховые представители помогут при Вашем обращении </a:t>
            </a:r>
            <a:br>
              <a:rPr lang="ru-RU" b="1" dirty="0" smtClean="0"/>
            </a:br>
            <a:r>
              <a:rPr lang="ru-RU" b="1" dirty="0" smtClean="0"/>
              <a:t>в страховую компанию если:</a:t>
            </a:r>
            <a:endParaRPr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276873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необходима консультация по вопросам получения бесплатной медицинской помощи по ОМС</a:t>
            </a: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998693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необходимо содействие при получении бесплатной медицинской помощи </a:t>
            </a:r>
            <a:br>
              <a:rPr lang="ru-RU" dirty="0" smtClean="0"/>
            </a:br>
            <a:r>
              <a:rPr lang="ru-RU" dirty="0" smtClean="0"/>
              <a:t>по ОМС</a:t>
            </a: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3707740"/>
            <a:ext cx="820891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имеются претензии к медицинской организации</a:t>
            </a: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4150821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необходимо организовать экспертизу качества оказанной Вам медицинской помощи</a:t>
            </a: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4870901"/>
            <a:ext cx="820891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необходимо получить информацию об оказанных Вам в системе ОМС медицинских услугах и их стоимости</a:t>
            </a:r>
            <a:endParaRPr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5579948"/>
            <a:ext cx="8208912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 smtClean="0"/>
              <a:t>не состоялась плановая госпитализация</a:t>
            </a:r>
            <a:endParaRPr lang="en-US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107504" y="2420888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107504" y="306896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107504" y="3717032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107504" y="4221088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107504" y="486916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107504" y="5517232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467544" y="5982379"/>
            <a:ext cx="8208912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/>
              <a:t>Страховой представитель обязан оказать обратившемуся помощь, независимо от того, застрахован или нет заявитель в той страховой компании, к представителю которой обратился.</a:t>
            </a:r>
            <a:endParaRPr lang="en-US" sz="1600" dirty="0"/>
          </a:p>
        </p:txBody>
      </p:sp>
      <p:pic>
        <p:nvPicPr>
          <p:cNvPr id="3074" name="Picture 2" descr="C:\Users\Admin\Downloads\alert-attention-error-exclamation-exclamation-mark-sign-text-tie-symbol-alphabet-transparent-png-163192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08520" y="6056882"/>
            <a:ext cx="756494" cy="7564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619672" y="0"/>
            <a:ext cx="7056784" cy="16288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При нарушении прав застрахованного лица можно обращаться с жалобой:</a:t>
            </a:r>
            <a:endParaRPr lang="en-US" sz="3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72816"/>
            <a:ext cx="8208912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 smtClean="0"/>
              <a:t>к страховому представителю </a:t>
            </a:r>
            <a:r>
              <a:rPr lang="ru-RU" sz="2800" dirty="0" smtClean="0"/>
              <a:t>(на полисе ОМС имеются данные контактного телефона и адрес местонахождения страховой медицинской организации)</a:t>
            </a:r>
            <a:endParaRPr lang="ru-RU" sz="2600" dirty="0" smtClean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3789040"/>
            <a:ext cx="8208912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 smtClean="0"/>
              <a:t>к руководству медицинской организации, </a:t>
            </a:r>
            <a:br>
              <a:rPr lang="ru-RU" sz="2800" b="1" dirty="0" smtClean="0"/>
            </a:br>
            <a:r>
              <a:rPr lang="ru-RU" sz="2800" dirty="0" smtClean="0"/>
              <a:t>в которой оказывается медицинская помощь</a:t>
            </a:r>
            <a:endParaRPr lang="ru-RU" sz="2600" dirty="0" smtClean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4941168"/>
            <a:ext cx="8208912" cy="5232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sz="2800" b="1" dirty="0" smtClean="0"/>
              <a:t>в территориальное управление </a:t>
            </a:r>
            <a:r>
              <a:rPr lang="ru-RU" sz="2800" b="1" dirty="0" err="1" smtClean="0"/>
              <a:t>Росздравнадзора</a:t>
            </a:r>
            <a:endParaRPr lang="ru-RU" sz="2600" b="1" dirty="0" smtClean="0">
              <a:solidFill>
                <a:prstClr val="black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107504" y="2348880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107504" y="4005064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107504" y="5013176"/>
            <a:ext cx="360040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/>
          </a:p>
        </p:txBody>
      </p:sp>
      <p:pic>
        <p:nvPicPr>
          <p:cNvPr id="2049" name="Picture 1" descr="H:\Презентация на сайт\картинки\pngwing.com434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-99392"/>
            <a:ext cx="1819423" cy="1663849"/>
          </a:xfrm>
          <a:prstGeom prst="rect">
            <a:avLst/>
          </a:prstGeom>
          <a:noFill/>
        </p:spPr>
      </p:pic>
      <p:pic>
        <p:nvPicPr>
          <p:cNvPr id="1028" name="Picture 4" descr="H:\Презентация на сайт\картинки\pngwing.com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07296" y="5517232"/>
            <a:ext cx="1268760" cy="126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8748464" y="188640"/>
            <a:ext cx="28803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08912" cy="129614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СТАНДАРТЫ И ПОРЯДКИ</a:t>
            </a:r>
            <a:br>
              <a:rPr lang="ru-RU" sz="3600" b="1" dirty="0" smtClean="0"/>
            </a:br>
            <a:r>
              <a:rPr lang="ru-RU" sz="3600" b="1" dirty="0" smtClean="0"/>
              <a:t>ОКАЗАНИЯ МЕДИЦИНСКОЙ ПОМОЩИ, КЛИНИЧЕСКИЕ РЕКОМЕНДАЦИИ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http://qrcoder.ru/code/?https%3A%2F%2Fdocs.google.com%2Fdocument%2Fd%2F11ru6DbIw5eT-tH_oJwj_xnLRGkcSu2qk%2Fedit%3Fusp%3Ddrive_link%26ouid%3D104496513151359745638%26rtpof%3Dtrue%26sd%3Dtrue&amp;4&amp;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420888"/>
            <a:ext cx="216024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" name="Picture 1" descr="C:\Users\Admin\Downloads\free-icon-labor-union-173155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5301208"/>
            <a:ext cx="1491109" cy="14911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1057</TotalTime>
  <Words>348</Words>
  <Application>Microsoft Office PowerPoint</Application>
  <PresentationFormat>Экран (4:3)</PresentationFormat>
  <Paragraphs>60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ПАМЯТКА  для работающих членов профсоюзов об оказании медицинской помощи  по полису обязательного медицинского страхования (ОМС) </vt:lpstr>
      <vt:lpstr>Статья 41  Конституции Российской Федерации</vt:lpstr>
      <vt:lpstr>Оказание медицинской  помощи в рамках ОМС </vt:lpstr>
      <vt:lpstr>Права пациента в системе ОМС </vt:lpstr>
      <vt:lpstr>Институт страховых представителей</vt:lpstr>
      <vt:lpstr>Институт страховых представителей</vt:lpstr>
      <vt:lpstr>При нарушении прав застрахованного лица можно обращаться с жалобой:</vt:lpstr>
      <vt:lpstr>СТАНДАРТЫ И ПОРЯДКИ ОКАЗАНИЯ МЕДИЦИНСКОЙ ПОМОЩИ, КЛИНИЧЕСКИЕ РЕКОМЕНДАЦИИ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E.E.Lusenkova</dc:creator>
  <cp:lastModifiedBy>User</cp:lastModifiedBy>
  <cp:revision>137</cp:revision>
  <dcterms:created xsi:type="dcterms:W3CDTF">2024-05-31T07:47:01Z</dcterms:created>
  <dcterms:modified xsi:type="dcterms:W3CDTF">2024-09-23T06:35:23Z</dcterms:modified>
</cp:coreProperties>
</file>